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7" d="100"/>
          <a:sy n="87" d="100"/>
        </p:scale>
        <p:origin x="66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670698C-5E2E-4233-919A-35C64605B4D4}"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1998671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0698C-5E2E-4233-919A-35C64605B4D4}"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984732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0698C-5E2E-4233-919A-35C64605B4D4}"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1043832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70698C-5E2E-4233-919A-35C64605B4D4}"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1478817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70698C-5E2E-4233-919A-35C64605B4D4}" type="datetimeFigureOut">
              <a:rPr lang="en-US" smtClean="0"/>
              <a:t>4/10/2020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3324219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70698C-5E2E-4233-919A-35C64605B4D4}" type="datetimeFigureOut">
              <a:rPr lang="en-US" smtClean="0"/>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3978785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70698C-5E2E-4233-919A-35C64605B4D4}" type="datetimeFigureOut">
              <a:rPr lang="en-US" smtClean="0"/>
              <a:t>4/10/2020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785750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70698C-5E2E-4233-919A-35C64605B4D4}" type="datetimeFigureOut">
              <a:rPr lang="en-US" smtClean="0"/>
              <a:t>4/10/2020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2754796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70698C-5E2E-4233-919A-35C64605B4D4}" type="datetimeFigureOut">
              <a:rPr lang="en-US" smtClean="0"/>
              <a:t>4/10/2020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3346617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0698C-5E2E-4233-919A-35C64605B4D4}" type="datetimeFigureOut">
              <a:rPr lang="en-US" smtClean="0"/>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37203330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70698C-5E2E-4233-919A-35C64605B4D4}" type="datetimeFigureOut">
              <a:rPr lang="en-US" smtClean="0"/>
              <a:t>4/10/2020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9178B6B-7D87-453D-A6A3-C42CDFCC3DBC}" type="slidenum">
              <a:rPr lang="en-US" smtClean="0"/>
              <a:t>‹#›</a:t>
            </a:fld>
            <a:endParaRPr lang="en-US"/>
          </a:p>
        </p:txBody>
      </p:sp>
    </p:spTree>
    <p:extLst>
      <p:ext uri="{BB962C8B-B14F-4D97-AF65-F5344CB8AC3E}">
        <p14:creationId xmlns:p14="http://schemas.microsoft.com/office/powerpoint/2010/main" val="24080604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70698C-5E2E-4233-919A-35C64605B4D4}" type="datetimeFigureOut">
              <a:rPr lang="en-US" smtClean="0"/>
              <a:t>4/10/2020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178B6B-7D87-453D-A6A3-C42CDFCC3DBC}" type="slidenum">
              <a:rPr lang="en-US" smtClean="0"/>
              <a:t>‹#›</a:t>
            </a:fld>
            <a:endParaRPr lang="en-US"/>
          </a:p>
        </p:txBody>
      </p:sp>
    </p:spTree>
    <p:extLst>
      <p:ext uri="{BB962C8B-B14F-4D97-AF65-F5344CB8AC3E}">
        <p14:creationId xmlns:p14="http://schemas.microsoft.com/office/powerpoint/2010/main" val="1808783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Digital Logic &amp; Design</a:t>
            </a:r>
            <a:br>
              <a:rPr lang="en-US" dirty="0" smtClean="0"/>
            </a:br>
            <a:r>
              <a:rPr lang="en-US" dirty="0" err="1" smtClean="0"/>
              <a:t>Lec</a:t>
            </a:r>
            <a:r>
              <a:rPr lang="en-US" dirty="0" smtClean="0"/>
              <a:t> #1&amp;2</a:t>
            </a:r>
            <a:endParaRPr lang="en-US" dirty="0"/>
          </a:p>
        </p:txBody>
      </p:sp>
      <p:sp>
        <p:nvSpPr>
          <p:cNvPr id="3" name="Subtitle 2"/>
          <p:cNvSpPr>
            <a:spLocks noGrp="1"/>
          </p:cNvSpPr>
          <p:nvPr>
            <p:ph type="subTitle" idx="1"/>
          </p:nvPr>
        </p:nvSpPr>
        <p:spPr/>
        <p:txBody>
          <a:bodyPr/>
          <a:lstStyle/>
          <a:p>
            <a:r>
              <a:rPr lang="en-US" dirty="0" smtClean="0"/>
              <a:t>M.C.s 1</a:t>
            </a:r>
            <a:r>
              <a:rPr lang="en-US" baseline="30000" dirty="0" smtClean="0"/>
              <a:t>st</a:t>
            </a:r>
            <a:r>
              <a:rPr lang="en-US" dirty="0" smtClean="0"/>
              <a:t> Semester</a:t>
            </a:r>
          </a:p>
          <a:p>
            <a:r>
              <a:rPr lang="en-US" dirty="0" smtClean="0"/>
              <a:t>IUB</a:t>
            </a:r>
          </a:p>
          <a:p>
            <a:endParaRPr lang="en-US" dirty="0"/>
          </a:p>
        </p:txBody>
      </p:sp>
    </p:spTree>
    <p:extLst>
      <p:ext uri="{BB962C8B-B14F-4D97-AF65-F5344CB8AC3E}">
        <p14:creationId xmlns:p14="http://schemas.microsoft.com/office/powerpoint/2010/main" val="332518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14179" y="1187959"/>
            <a:ext cx="6563641" cy="4086795"/>
          </a:xfrm>
        </p:spPr>
      </p:pic>
    </p:spTree>
    <p:extLst>
      <p:ext uri="{BB962C8B-B14F-4D97-AF65-F5344CB8AC3E}">
        <p14:creationId xmlns:p14="http://schemas.microsoft.com/office/powerpoint/2010/main" val="20359201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69612"/>
          </a:xfrm>
        </p:spPr>
        <p:txBody>
          <a:bodyPr>
            <a:normAutofit/>
          </a:bodyPr>
          <a:lstStyle/>
          <a:p>
            <a:r>
              <a:rPr lang="en-US" sz="3200" dirty="0" smtClean="0"/>
              <a:t>Number Systems</a:t>
            </a:r>
            <a:endParaRPr lang="en-US" sz="3200" dirty="0"/>
          </a:p>
        </p:txBody>
      </p:sp>
      <p:sp>
        <p:nvSpPr>
          <p:cNvPr id="3" name="Content Placeholder 2"/>
          <p:cNvSpPr>
            <a:spLocks noGrp="1"/>
          </p:cNvSpPr>
          <p:nvPr>
            <p:ph idx="1"/>
          </p:nvPr>
        </p:nvSpPr>
        <p:spPr>
          <a:xfrm>
            <a:off x="838200" y="1355075"/>
            <a:ext cx="10515600" cy="4821888"/>
          </a:xfrm>
        </p:spPr>
        <p:txBody>
          <a:bodyPr/>
          <a:lstStyle/>
          <a:p>
            <a:r>
              <a:rPr lang="en-US" b="0" dirty="0" smtClean="0">
                <a:latin typeface="Arial" panose="020B0604020202020204" pitchFamily="34" charset="0"/>
                <a:cs typeface="Arial" panose="020B0604020202020204" pitchFamily="34" charset="0"/>
              </a:rPr>
              <a:t>Binary to Decimal Conversion</a:t>
            </a:r>
          </a:p>
          <a:p>
            <a:pPr>
              <a:buClr>
                <a:schemeClr val="tx1"/>
              </a:buClr>
            </a:pPr>
            <a:r>
              <a:rPr lang="en-US" dirty="0"/>
              <a:t>Sum-of-Weights</a:t>
            </a:r>
          </a:p>
          <a:p>
            <a:pPr lvl="1">
              <a:buClr>
                <a:schemeClr val="tx1"/>
              </a:buClr>
            </a:pPr>
            <a:r>
              <a:rPr lang="en-US" dirty="0" smtClean="0">
                <a:effectLst/>
                <a:latin typeface="Arial" panose="020B0604020202020204" pitchFamily="34" charset="0"/>
              </a:rPr>
              <a:t>Expression base number &amp; weights</a:t>
            </a:r>
          </a:p>
          <a:p>
            <a:pPr lvl="1">
              <a:buClr>
                <a:schemeClr val="tx1"/>
              </a:buClr>
            </a:pPr>
            <a:r>
              <a:rPr lang="en-US" dirty="0" smtClean="0">
                <a:effectLst/>
                <a:latin typeface="Arial" panose="020B0604020202020204" pitchFamily="34" charset="0"/>
              </a:rPr>
              <a:t>Sum terms</a:t>
            </a:r>
          </a:p>
          <a:p>
            <a:pPr lvl="1">
              <a:buClr>
                <a:schemeClr val="tx1"/>
              </a:buClr>
            </a:pPr>
            <a:r>
              <a:rPr lang="en-US" dirty="0" smtClean="0">
                <a:effectLst/>
                <a:latin typeface="Arial" panose="020B0604020202020204" pitchFamily="34" charset="0"/>
              </a:rPr>
              <a:t>Paper and pencil method</a:t>
            </a:r>
          </a:p>
          <a:p>
            <a:pPr>
              <a:buClr>
                <a:schemeClr val="tx1"/>
              </a:buClr>
            </a:pPr>
            <a:r>
              <a:rPr lang="en-US" dirty="0"/>
              <a:t>Sum of non-zero terms</a:t>
            </a:r>
          </a:p>
          <a:p>
            <a:pPr lvl="1">
              <a:buClr>
                <a:schemeClr val="tx1"/>
              </a:buClr>
            </a:pPr>
            <a:r>
              <a:rPr lang="en-US" dirty="0" smtClean="0">
                <a:effectLst/>
                <a:latin typeface="Arial" panose="020B0604020202020204" pitchFamily="34" charset="0"/>
              </a:rPr>
              <a:t>Mental Arithmetic, quick method</a:t>
            </a:r>
          </a:p>
          <a:p>
            <a:pPr lvl="1">
              <a:buClr>
                <a:schemeClr val="tx1"/>
              </a:buClr>
            </a:pPr>
            <a:r>
              <a:rPr lang="en-US" dirty="0" smtClean="0">
                <a:effectLst/>
                <a:latin typeface="Arial" panose="020B0604020202020204" pitchFamily="34" charset="0"/>
              </a:rPr>
              <a:t>Sum of weights of non-zero terms</a:t>
            </a:r>
          </a:p>
          <a:p>
            <a:endParaRPr lang="en-US" dirty="0"/>
          </a:p>
        </p:txBody>
      </p:sp>
    </p:spTree>
    <p:extLst>
      <p:ext uri="{BB962C8B-B14F-4D97-AF65-F5344CB8AC3E}">
        <p14:creationId xmlns:p14="http://schemas.microsoft.com/office/powerpoint/2010/main" val="3155360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84742"/>
            <a:ext cx="10515600" cy="5692221"/>
          </a:xfrm>
        </p:spPr>
        <p:txBody>
          <a:bodyPr>
            <a:normAutofit lnSpcReduction="10000"/>
          </a:bodyPr>
          <a:lstStyle/>
          <a:p>
            <a:r>
              <a:rPr lang="en-US" dirty="0"/>
              <a:t>Sum-of-Weights</a:t>
            </a:r>
          </a:p>
          <a:p>
            <a:r>
              <a:rPr lang="en-US" dirty="0"/>
              <a:t>10011</a:t>
            </a:r>
            <a:r>
              <a:rPr lang="en-US" baseline="-25000" dirty="0"/>
              <a:t>2</a:t>
            </a:r>
            <a:endParaRPr lang="en-US" dirty="0"/>
          </a:p>
          <a:p>
            <a:r>
              <a:rPr lang="en-US" dirty="0"/>
              <a:t>(1 x 2</a:t>
            </a:r>
            <a:r>
              <a:rPr lang="en-US" baseline="30000" dirty="0"/>
              <a:t>4</a:t>
            </a:r>
            <a:r>
              <a:rPr lang="en-US" dirty="0"/>
              <a:t>) + (0 x 2</a:t>
            </a:r>
            <a:r>
              <a:rPr lang="en-US" baseline="30000" dirty="0"/>
              <a:t>3</a:t>
            </a:r>
            <a:r>
              <a:rPr lang="en-US" dirty="0"/>
              <a:t>) + (0 x 2</a:t>
            </a:r>
            <a:r>
              <a:rPr lang="en-US" baseline="30000" dirty="0"/>
              <a:t>2</a:t>
            </a:r>
            <a:r>
              <a:rPr lang="en-US" dirty="0"/>
              <a:t>) + (1 x 2</a:t>
            </a:r>
            <a:r>
              <a:rPr lang="en-US" baseline="30000" dirty="0"/>
              <a:t>1</a:t>
            </a:r>
            <a:r>
              <a:rPr lang="en-US" dirty="0"/>
              <a:t>) </a:t>
            </a:r>
          </a:p>
          <a:p>
            <a:pPr>
              <a:buFont typeface="Wingdings" panose="05000000000000000000" pitchFamily="2" charset="2"/>
              <a:buNone/>
            </a:pPr>
            <a:r>
              <a:rPr lang="en-US" dirty="0"/>
              <a:t>	+ (1 x 2</a:t>
            </a:r>
            <a:r>
              <a:rPr lang="en-US" baseline="30000" dirty="0"/>
              <a:t>0</a:t>
            </a:r>
            <a:r>
              <a:rPr lang="en-US" dirty="0"/>
              <a:t>)</a:t>
            </a:r>
          </a:p>
          <a:p>
            <a:r>
              <a:rPr lang="en-US" dirty="0"/>
              <a:t>Terms 16, 0, 0, 2 and 1</a:t>
            </a:r>
          </a:p>
          <a:p>
            <a:r>
              <a:rPr lang="en-US" dirty="0" smtClean="0"/>
              <a:t>19</a:t>
            </a:r>
          </a:p>
          <a:p>
            <a:r>
              <a:rPr lang="en-US" dirty="0"/>
              <a:t>Add weights of non-zero terms</a:t>
            </a:r>
          </a:p>
          <a:p>
            <a:r>
              <a:rPr lang="en-US" dirty="0"/>
              <a:t>Weights increase/decrease by power of 2</a:t>
            </a:r>
          </a:p>
          <a:p>
            <a:r>
              <a:rPr lang="en-US" dirty="0"/>
              <a:t>10011</a:t>
            </a:r>
            <a:r>
              <a:rPr lang="en-US" baseline="-25000" dirty="0"/>
              <a:t>2</a:t>
            </a:r>
            <a:r>
              <a:rPr lang="en-US" dirty="0"/>
              <a:t> = 16 + 2 + 1 = 19</a:t>
            </a:r>
          </a:p>
          <a:p>
            <a:r>
              <a:rPr lang="en-US" dirty="0"/>
              <a:t>1011.101</a:t>
            </a:r>
            <a:r>
              <a:rPr lang="en-US" baseline="-25000" dirty="0"/>
              <a:t>2</a:t>
            </a:r>
            <a:r>
              <a:rPr lang="en-US" dirty="0"/>
              <a:t> = 8 + 2 + 1 + 1/2 + 1/8 </a:t>
            </a:r>
          </a:p>
          <a:p>
            <a:pPr>
              <a:buFont typeface="Wingdings" panose="05000000000000000000" pitchFamily="2" charset="2"/>
              <a:buNone/>
            </a:pPr>
            <a:r>
              <a:rPr lang="en-US" dirty="0"/>
              <a:t>			    = 11 + 5/8 </a:t>
            </a:r>
          </a:p>
          <a:p>
            <a:pPr>
              <a:buFont typeface="Wingdings" panose="05000000000000000000" pitchFamily="2" charset="2"/>
              <a:buNone/>
            </a:pPr>
            <a:r>
              <a:rPr lang="en-US" dirty="0"/>
              <a:t>			    = 11.625</a:t>
            </a:r>
            <a:endParaRPr lang="en-GB" dirty="0"/>
          </a:p>
          <a:p>
            <a:endParaRPr lang="en-US" dirty="0"/>
          </a:p>
          <a:p>
            <a:endParaRPr lang="en-US" dirty="0"/>
          </a:p>
        </p:txBody>
      </p:sp>
    </p:spTree>
    <p:extLst>
      <p:ext uri="{BB962C8B-B14F-4D97-AF65-F5344CB8AC3E}">
        <p14:creationId xmlns:p14="http://schemas.microsoft.com/office/powerpoint/2010/main" val="41147591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06776"/>
            <a:ext cx="10515600" cy="5670187"/>
          </a:xfrm>
        </p:spPr>
        <p:txBody>
          <a:bodyPr/>
          <a:lstStyle/>
          <a:p>
            <a:r>
              <a:rPr lang="en-US" b="0" dirty="0" smtClean="0">
                <a:latin typeface="Arial" panose="020B0604020202020204" pitchFamily="34" charset="0"/>
                <a:cs typeface="Arial" panose="020B0604020202020204" pitchFamily="34" charset="0"/>
              </a:rPr>
              <a:t>Decimal to Binary Conversion</a:t>
            </a:r>
          </a:p>
          <a:p>
            <a:r>
              <a:rPr lang="en-US" dirty="0"/>
              <a:t>Sum-of-Weights method used in reverse</a:t>
            </a:r>
          </a:p>
          <a:p>
            <a:pPr lvl="1">
              <a:buClr>
                <a:schemeClr val="tx1"/>
              </a:buClr>
            </a:pPr>
            <a:r>
              <a:rPr lang="en-US" dirty="0" smtClean="0">
                <a:effectLst/>
                <a:latin typeface="Arial" panose="020B0604020202020204" pitchFamily="34" charset="0"/>
              </a:rPr>
              <a:t>Highest binary weight less than the decimal number</a:t>
            </a:r>
          </a:p>
          <a:p>
            <a:pPr lvl="1">
              <a:buClr>
                <a:schemeClr val="tx1"/>
              </a:buClr>
            </a:pPr>
            <a:r>
              <a:rPr lang="en-US" dirty="0" smtClean="0">
                <a:effectLst/>
                <a:latin typeface="Arial" panose="020B0604020202020204" pitchFamily="34" charset="0"/>
              </a:rPr>
              <a:t>Subsequent smaller weights that add up to decimal number</a:t>
            </a:r>
          </a:p>
          <a:p>
            <a:r>
              <a:rPr lang="en-US" dirty="0"/>
              <a:t>Repeated division by 2</a:t>
            </a:r>
          </a:p>
          <a:p>
            <a:pPr lvl="1">
              <a:buClr>
                <a:schemeClr val="tx1"/>
              </a:buClr>
            </a:pPr>
            <a:r>
              <a:rPr lang="en-US" dirty="0" smtClean="0">
                <a:effectLst/>
                <a:latin typeface="Arial" panose="020B0604020202020204" pitchFamily="34" charset="0"/>
              </a:rPr>
              <a:t>Paper and pencil method</a:t>
            </a:r>
          </a:p>
          <a:p>
            <a:pPr lvl="1">
              <a:buClr>
                <a:schemeClr val="tx1"/>
              </a:buClr>
            </a:pPr>
            <a:r>
              <a:rPr lang="en-US" dirty="0" smtClean="0">
                <a:effectLst/>
                <a:latin typeface="Arial" panose="020B0604020202020204" pitchFamily="34" charset="0"/>
              </a:rPr>
              <a:t>Number repeatedly divided by 2</a:t>
            </a:r>
          </a:p>
          <a:p>
            <a:endParaRPr lang="en-US" dirty="0"/>
          </a:p>
        </p:txBody>
      </p:sp>
    </p:spTree>
    <p:extLst>
      <p:ext uri="{BB962C8B-B14F-4D97-AF65-F5344CB8AC3E}">
        <p14:creationId xmlns:p14="http://schemas.microsoft.com/office/powerpoint/2010/main" val="14541747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98175"/>
            <a:ext cx="10515600" cy="626393"/>
          </a:xfrm>
        </p:spPr>
        <p:txBody>
          <a:bodyPr>
            <a:noAutofit/>
          </a:bodyPr>
          <a:lstStyle/>
          <a:p>
            <a:r>
              <a:rPr lang="en-US" sz="2800" b="0" dirty="0" smtClean="0">
                <a:latin typeface="Arial" panose="020B0604020202020204" pitchFamily="34" charset="0"/>
                <a:cs typeface="Arial" panose="020B0604020202020204" pitchFamily="34" charset="0"/>
              </a:rPr>
              <a:t>Decimal to Binary Conversion using Sum-of-Weights</a:t>
            </a:r>
            <a:endParaRPr lang="en-US" sz="2800" dirty="0"/>
          </a:p>
        </p:txBody>
      </p:sp>
      <p:pic>
        <p:nvPicPr>
          <p:cNvPr id="4" name="Content Placeholder 3"/>
          <p:cNvPicPr>
            <a:picLocks noGrp="1" noChangeAspect="1"/>
          </p:cNvPicPr>
          <p:nvPr>
            <p:ph idx="1"/>
          </p:nvPr>
        </p:nvPicPr>
        <p:blipFill>
          <a:blip r:embed="rId2"/>
          <a:stretch>
            <a:fillRect/>
          </a:stretch>
        </p:blipFill>
        <p:spPr>
          <a:xfrm>
            <a:off x="2824162" y="1440656"/>
            <a:ext cx="6543675" cy="4210050"/>
          </a:xfrm>
          <a:prstGeom prst="rect">
            <a:avLst/>
          </a:prstGeom>
        </p:spPr>
      </p:pic>
    </p:spTree>
    <p:extLst>
      <p:ext uri="{BB962C8B-B14F-4D97-AF65-F5344CB8AC3E}">
        <p14:creationId xmlns:p14="http://schemas.microsoft.com/office/powerpoint/2010/main" val="2247914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03511"/>
          </a:xfrm>
        </p:spPr>
        <p:txBody>
          <a:bodyPr/>
          <a:lstStyle/>
          <a:p>
            <a:r>
              <a:rPr lang="en-US" b="0" dirty="0" smtClean="0">
                <a:latin typeface="Arial" panose="020B0604020202020204" pitchFamily="34" charset="0"/>
                <a:cs typeface="Arial" panose="020B0604020202020204" pitchFamily="34" charset="0"/>
              </a:rPr>
              <a:t>Binary-Decimal fraction conversion</a:t>
            </a:r>
            <a:endParaRPr lang="en-US" dirty="0"/>
          </a:p>
        </p:txBody>
      </p:sp>
      <p:sp>
        <p:nvSpPr>
          <p:cNvPr id="3" name="Content Placeholder 2"/>
          <p:cNvSpPr>
            <a:spLocks noGrp="1"/>
          </p:cNvSpPr>
          <p:nvPr>
            <p:ph idx="1"/>
          </p:nvPr>
        </p:nvSpPr>
        <p:spPr/>
        <p:txBody>
          <a:bodyPr/>
          <a:lstStyle/>
          <a:p>
            <a:r>
              <a:rPr lang="en-US" b="1" dirty="0"/>
              <a:t>Binary to Decimal Conversion</a:t>
            </a:r>
          </a:p>
          <a:p>
            <a:pPr lvl="1">
              <a:buClr>
                <a:schemeClr val="tx1"/>
              </a:buClr>
            </a:pPr>
            <a:r>
              <a:rPr lang="en-US" dirty="0" smtClean="0">
                <a:effectLst/>
                <a:latin typeface="Arial" panose="020B0604020202020204" pitchFamily="34" charset="0"/>
              </a:rPr>
              <a:t>Sum-of-Weights method</a:t>
            </a:r>
          </a:p>
          <a:p>
            <a:pPr lvl="1">
              <a:buClr>
                <a:schemeClr val="tx1"/>
              </a:buClr>
            </a:pPr>
            <a:r>
              <a:rPr lang="en-US" dirty="0" smtClean="0">
                <a:effectLst/>
                <a:latin typeface="Arial" panose="020B0604020202020204" pitchFamily="34" charset="0"/>
              </a:rPr>
              <a:t>Weights decrease by a factor of 2</a:t>
            </a:r>
          </a:p>
          <a:p>
            <a:pPr lvl="1">
              <a:buClr>
                <a:schemeClr val="tx1"/>
              </a:buClr>
            </a:pPr>
            <a:r>
              <a:rPr lang="en-US" dirty="0" smtClean="0">
                <a:effectLst/>
                <a:latin typeface="Arial" panose="020B0604020202020204" pitchFamily="34" charset="0"/>
              </a:rPr>
              <a:t>0.1101</a:t>
            </a:r>
            <a:r>
              <a:rPr lang="en-US" baseline="-25000" dirty="0" smtClean="0">
                <a:effectLst/>
                <a:latin typeface="Arial" panose="020B0604020202020204" pitchFamily="34" charset="0"/>
              </a:rPr>
              <a:t>2</a:t>
            </a:r>
            <a:r>
              <a:rPr lang="en-US" dirty="0" smtClean="0">
                <a:effectLst/>
                <a:latin typeface="Arial" panose="020B0604020202020204" pitchFamily="34" charset="0"/>
              </a:rPr>
              <a:t> weights ½, ¼, 1/16</a:t>
            </a:r>
          </a:p>
          <a:p>
            <a:pPr lvl="1">
              <a:buClr>
                <a:schemeClr val="tx1"/>
              </a:buClr>
            </a:pPr>
            <a:r>
              <a:rPr lang="en-US" dirty="0" smtClean="0">
                <a:effectLst/>
                <a:latin typeface="Arial" panose="020B0604020202020204" pitchFamily="34" charset="0"/>
              </a:rPr>
              <a:t>Sum up to 0.8125</a:t>
            </a:r>
          </a:p>
          <a:p>
            <a:pPr>
              <a:buClr>
                <a:schemeClr val="tx1"/>
              </a:buClr>
            </a:pPr>
            <a:r>
              <a:rPr lang="en-US" dirty="0"/>
              <a:t>Decimal to Binary Conversion</a:t>
            </a:r>
          </a:p>
          <a:p>
            <a:pPr lvl="1">
              <a:buClr>
                <a:schemeClr val="tx1"/>
              </a:buClr>
            </a:pPr>
            <a:r>
              <a:rPr lang="en-US" dirty="0" smtClean="0">
                <a:effectLst/>
                <a:latin typeface="Arial" panose="020B0604020202020204" pitchFamily="34" charset="0"/>
              </a:rPr>
              <a:t>Repeated Multiplication by 2</a:t>
            </a:r>
          </a:p>
          <a:p>
            <a:pPr lvl="1">
              <a:buClr>
                <a:schemeClr val="tx1"/>
              </a:buClr>
            </a:pPr>
            <a:r>
              <a:rPr lang="en-US" dirty="0" smtClean="0">
                <a:effectLst/>
                <a:latin typeface="Arial" panose="020B0604020202020204" pitchFamily="34" charset="0"/>
              </a:rPr>
              <a:t>example</a:t>
            </a:r>
          </a:p>
          <a:p>
            <a:endParaRPr lang="en-US" dirty="0"/>
          </a:p>
        </p:txBody>
      </p:sp>
    </p:spTree>
    <p:extLst>
      <p:ext uri="{BB962C8B-B14F-4D97-AF65-F5344CB8AC3E}">
        <p14:creationId xmlns:p14="http://schemas.microsoft.com/office/powerpoint/2010/main" val="3946827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55923"/>
            <a:ext cx="10515600" cy="4921040"/>
          </a:xfrm>
        </p:spPr>
        <p:txBody>
          <a:bodyPr/>
          <a:lstStyle/>
          <a:p>
            <a:r>
              <a:rPr lang="en-US" dirty="0"/>
              <a:t>Decimal to Binary Conversion</a:t>
            </a:r>
          </a:p>
          <a:p>
            <a:pPr lvl="1">
              <a:buClr>
                <a:schemeClr val="tx1"/>
              </a:buClr>
            </a:pPr>
            <a:r>
              <a:rPr lang="en-US" dirty="0" smtClean="0">
                <a:effectLst/>
                <a:latin typeface="Arial" panose="020B0604020202020204" pitchFamily="34" charset="0"/>
              </a:rPr>
              <a:t>Repeated multiplication by 2</a:t>
            </a:r>
            <a:endParaRPr lang="en-GB" dirty="0"/>
          </a:p>
          <a:p>
            <a:endParaRPr lang="en-US" dirty="0"/>
          </a:p>
        </p:txBody>
      </p:sp>
      <p:pic>
        <p:nvPicPr>
          <p:cNvPr id="4" name="Picture 3"/>
          <p:cNvPicPr>
            <a:picLocks noChangeAspect="1"/>
          </p:cNvPicPr>
          <p:nvPr/>
        </p:nvPicPr>
        <p:blipFill>
          <a:blip r:embed="rId2"/>
          <a:stretch>
            <a:fillRect/>
          </a:stretch>
        </p:blipFill>
        <p:spPr>
          <a:xfrm>
            <a:off x="3105150" y="2649097"/>
            <a:ext cx="5981700" cy="3124200"/>
          </a:xfrm>
          <a:prstGeom prst="rect">
            <a:avLst/>
          </a:prstGeom>
        </p:spPr>
      </p:pic>
    </p:spTree>
    <p:extLst>
      <p:ext uri="{BB962C8B-B14F-4D97-AF65-F5344CB8AC3E}">
        <p14:creationId xmlns:p14="http://schemas.microsoft.com/office/powerpoint/2010/main" val="3612773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6562"/>
          </a:xfrm>
        </p:spPr>
        <p:txBody>
          <a:bodyPr>
            <a:normAutofit/>
          </a:bodyPr>
          <a:lstStyle/>
          <a:p>
            <a:r>
              <a:rPr lang="en-GB" sz="3200" b="0" dirty="0" smtClean="0">
                <a:latin typeface="Arial" panose="020B0604020202020204" pitchFamily="34" charset="0"/>
                <a:cs typeface="Arial" panose="020B0604020202020204" pitchFamily="34" charset="0"/>
              </a:rPr>
              <a:t>Octal Number System</a:t>
            </a:r>
            <a:endParaRPr lang="en-US" sz="3200" dirty="0"/>
          </a:p>
        </p:txBody>
      </p:sp>
      <p:sp>
        <p:nvSpPr>
          <p:cNvPr id="3" name="Content Placeholder 2"/>
          <p:cNvSpPr>
            <a:spLocks noGrp="1"/>
          </p:cNvSpPr>
          <p:nvPr>
            <p:ph idx="1"/>
          </p:nvPr>
        </p:nvSpPr>
        <p:spPr>
          <a:xfrm>
            <a:off x="838200" y="1222872"/>
            <a:ext cx="10515600" cy="4954091"/>
          </a:xfrm>
        </p:spPr>
        <p:txBody>
          <a:bodyPr/>
          <a:lstStyle/>
          <a:p>
            <a:r>
              <a:rPr lang="en-GB" dirty="0" smtClean="0"/>
              <a:t>Base 8</a:t>
            </a:r>
          </a:p>
          <a:p>
            <a:r>
              <a:rPr lang="en-GB" dirty="0" smtClean="0"/>
              <a:t>0, 1, 2, 3, 4, 5, 6, 7</a:t>
            </a:r>
          </a:p>
          <a:p>
            <a:r>
              <a:rPr lang="en-GB" dirty="0" smtClean="0"/>
              <a:t>Representing Binary in compact form</a:t>
            </a:r>
          </a:p>
          <a:p>
            <a:pPr lvl="1">
              <a:buClr>
                <a:schemeClr val="tx1"/>
              </a:buClr>
            </a:pPr>
            <a:r>
              <a:rPr lang="en-US" sz="3200" dirty="0" smtClean="0">
                <a:effectLst/>
                <a:latin typeface="Arial" panose="020B0604020202020204" pitchFamily="34" charset="0"/>
              </a:rPr>
              <a:t>1101100000110</a:t>
            </a:r>
            <a:r>
              <a:rPr lang="en-US" sz="3200" baseline="-25000" dirty="0" smtClean="0">
                <a:effectLst/>
                <a:latin typeface="Arial" panose="020B0604020202020204" pitchFamily="34" charset="0"/>
              </a:rPr>
              <a:t>2</a:t>
            </a:r>
            <a:r>
              <a:rPr lang="en-GB" sz="3200" dirty="0" smtClean="0">
                <a:effectLst/>
                <a:latin typeface="Arial" panose="020B0604020202020204" pitchFamily="34" charset="0"/>
              </a:rPr>
              <a:t> = 15406</a:t>
            </a:r>
            <a:r>
              <a:rPr lang="en-GB" sz="3200" baseline="-25000" dirty="0" smtClean="0">
                <a:effectLst/>
                <a:latin typeface="Arial" panose="020B0604020202020204" pitchFamily="34" charset="0"/>
              </a:rPr>
              <a:t>8</a:t>
            </a:r>
            <a:r>
              <a:rPr lang="en-GB" sz="3200" dirty="0" smtClean="0">
                <a:effectLst/>
                <a:latin typeface="Arial" panose="020B0604020202020204" pitchFamily="34" charset="0"/>
              </a:rPr>
              <a:t> </a:t>
            </a:r>
          </a:p>
          <a:p>
            <a:endParaRPr lang="en-US" dirty="0"/>
          </a:p>
        </p:txBody>
      </p:sp>
    </p:spTree>
    <p:extLst>
      <p:ext uri="{BB962C8B-B14F-4D97-AF65-F5344CB8AC3E}">
        <p14:creationId xmlns:p14="http://schemas.microsoft.com/office/powerpoint/2010/main" val="2986033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200400" y="1062038"/>
            <a:ext cx="5791200" cy="4514850"/>
          </a:xfrm>
          <a:prstGeom prst="rect">
            <a:avLst/>
          </a:prstGeom>
        </p:spPr>
      </p:pic>
    </p:spTree>
    <p:extLst>
      <p:ext uri="{BB962C8B-B14F-4D97-AF65-F5344CB8AC3E}">
        <p14:creationId xmlns:p14="http://schemas.microsoft.com/office/powerpoint/2010/main" val="2371812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25545"/>
          </a:xfrm>
        </p:spPr>
        <p:txBody>
          <a:bodyPr>
            <a:normAutofit/>
          </a:bodyPr>
          <a:lstStyle/>
          <a:p>
            <a:r>
              <a:rPr lang="en-GB" sz="2400" b="0" dirty="0" smtClean="0">
                <a:latin typeface="Arial" panose="020B0604020202020204" pitchFamily="34" charset="0"/>
                <a:cs typeface="Arial" panose="020B0604020202020204" pitchFamily="34" charset="0"/>
              </a:rPr>
              <a:t>Binary-Octal Conversion </a:t>
            </a:r>
            <a:endParaRPr lang="en-US" sz="2400" dirty="0"/>
          </a:p>
        </p:txBody>
      </p:sp>
      <p:sp>
        <p:nvSpPr>
          <p:cNvPr id="3" name="Content Placeholder 2"/>
          <p:cNvSpPr>
            <a:spLocks noGrp="1"/>
          </p:cNvSpPr>
          <p:nvPr>
            <p:ph idx="1"/>
          </p:nvPr>
        </p:nvSpPr>
        <p:spPr>
          <a:xfrm>
            <a:off x="838200" y="1322024"/>
            <a:ext cx="10515600" cy="4854939"/>
          </a:xfrm>
        </p:spPr>
        <p:txBody>
          <a:bodyPr/>
          <a:lstStyle/>
          <a:p>
            <a:r>
              <a:rPr lang="en-GB" dirty="0" smtClean="0"/>
              <a:t>Binary to Octal Conversion</a:t>
            </a:r>
          </a:p>
          <a:p>
            <a:pPr lvl="1">
              <a:buClr>
                <a:schemeClr val="tx1"/>
              </a:buClr>
            </a:pPr>
            <a:r>
              <a:rPr lang="en-US" sz="3200" dirty="0" smtClean="0">
                <a:effectLst/>
                <a:latin typeface="Arial" panose="020B0604020202020204" pitchFamily="34" charset="0"/>
              </a:rPr>
              <a:t>11010110101110010110</a:t>
            </a:r>
          </a:p>
          <a:p>
            <a:pPr lvl="1">
              <a:buClr>
                <a:schemeClr val="tx1"/>
              </a:buClr>
            </a:pPr>
            <a:r>
              <a:rPr lang="en-US" sz="3200" dirty="0" smtClean="0">
                <a:effectLst/>
                <a:latin typeface="Arial" panose="020B0604020202020204" pitchFamily="34" charset="0"/>
              </a:rPr>
              <a:t>011 010 110 101 110 010 110</a:t>
            </a:r>
          </a:p>
          <a:p>
            <a:pPr lvl="1">
              <a:buClr>
                <a:schemeClr val="tx1"/>
              </a:buClr>
            </a:pPr>
            <a:r>
              <a:rPr lang="en-US" sz="3200" dirty="0" smtClean="0">
                <a:effectLst/>
                <a:latin typeface="Arial" panose="020B0604020202020204" pitchFamily="34" charset="0"/>
              </a:rPr>
              <a:t>3     2      6	    5 	   6    2      6</a:t>
            </a:r>
          </a:p>
          <a:p>
            <a:pPr>
              <a:buClr>
                <a:schemeClr val="tx1"/>
              </a:buClr>
            </a:pPr>
            <a:r>
              <a:rPr lang="en-US" sz="3600" dirty="0" smtClean="0"/>
              <a:t>Octal to Binary Conversion</a:t>
            </a:r>
          </a:p>
          <a:p>
            <a:pPr lvl="1">
              <a:buClr>
                <a:schemeClr val="tx1"/>
              </a:buClr>
            </a:pPr>
            <a:r>
              <a:rPr lang="en-US" sz="3200" dirty="0" smtClean="0">
                <a:effectLst/>
                <a:latin typeface="Arial" panose="020B0604020202020204" pitchFamily="34" charset="0"/>
              </a:rPr>
              <a:t>1726</a:t>
            </a:r>
          </a:p>
          <a:p>
            <a:pPr lvl="1">
              <a:buClr>
                <a:schemeClr val="tx1"/>
              </a:buClr>
            </a:pPr>
            <a:r>
              <a:rPr lang="en-US" sz="3200" dirty="0" smtClean="0">
                <a:effectLst/>
                <a:latin typeface="Arial" panose="020B0604020202020204" pitchFamily="34" charset="0"/>
              </a:rPr>
              <a:t>001 111 010 110</a:t>
            </a:r>
            <a:endParaRPr lang="en-US" dirty="0"/>
          </a:p>
        </p:txBody>
      </p:sp>
    </p:spTree>
    <p:extLst>
      <p:ext uri="{BB962C8B-B14F-4D97-AF65-F5344CB8AC3E}">
        <p14:creationId xmlns:p14="http://schemas.microsoft.com/office/powerpoint/2010/main" val="39817007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DLD?</a:t>
            </a:r>
            <a:endParaRPr lang="en-US" dirty="0"/>
          </a:p>
        </p:txBody>
      </p:sp>
      <p:sp>
        <p:nvSpPr>
          <p:cNvPr id="3" name="Content Placeholder 2"/>
          <p:cNvSpPr>
            <a:spLocks noGrp="1"/>
          </p:cNvSpPr>
          <p:nvPr>
            <p:ph idx="1"/>
          </p:nvPr>
        </p:nvSpPr>
        <p:spPr/>
        <p:txBody>
          <a:bodyPr/>
          <a:lstStyle/>
          <a:p>
            <a:r>
              <a:rPr lang="en-US" dirty="0" smtClean="0"/>
              <a:t>Digital logic design is a system in electrical and computer engineering that uses simple number values to produce input and output operations. As a digital design engineer, you may assist in developing cell phones, computers, and related personal electronic devices. Continue reading to find out what training can develop skills in function algorithms and binary conversion.</a:t>
            </a:r>
          </a:p>
          <a:p>
            <a:endParaRPr lang="en-US" dirty="0"/>
          </a:p>
        </p:txBody>
      </p:sp>
    </p:spTree>
    <p:extLst>
      <p:ext uri="{BB962C8B-B14F-4D97-AF65-F5344CB8AC3E}">
        <p14:creationId xmlns:p14="http://schemas.microsoft.com/office/powerpoint/2010/main" val="1375429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14528"/>
          </a:xfrm>
        </p:spPr>
        <p:txBody>
          <a:bodyPr>
            <a:normAutofit/>
          </a:bodyPr>
          <a:lstStyle/>
          <a:p>
            <a:r>
              <a:rPr lang="en-GB" sz="3200" b="0" dirty="0" smtClean="0">
                <a:latin typeface="Arial" panose="020B0604020202020204" pitchFamily="34" charset="0"/>
                <a:cs typeface="Arial" panose="020B0604020202020204" pitchFamily="34" charset="0"/>
              </a:rPr>
              <a:t>Hexadecimal Number System</a:t>
            </a:r>
            <a:endParaRPr lang="en-US" sz="3200" dirty="0"/>
          </a:p>
        </p:txBody>
      </p:sp>
      <p:sp>
        <p:nvSpPr>
          <p:cNvPr id="3" name="Content Placeholder 2"/>
          <p:cNvSpPr>
            <a:spLocks noGrp="1"/>
          </p:cNvSpPr>
          <p:nvPr>
            <p:ph idx="1"/>
          </p:nvPr>
        </p:nvSpPr>
        <p:spPr>
          <a:xfrm>
            <a:off x="838200" y="1299990"/>
            <a:ext cx="10515600" cy="4876973"/>
          </a:xfrm>
        </p:spPr>
        <p:txBody>
          <a:bodyPr>
            <a:normAutofit fontScale="92500" lnSpcReduction="10000"/>
          </a:bodyPr>
          <a:lstStyle/>
          <a:p>
            <a:r>
              <a:rPr lang="en-GB" dirty="0" smtClean="0"/>
              <a:t>Base 16</a:t>
            </a:r>
          </a:p>
          <a:p>
            <a:r>
              <a:rPr lang="en-GB" dirty="0" smtClean="0"/>
              <a:t>0, 1, 2, 3, 4, 5, 6, 7, 8, 9, A, B, C, D, E, F</a:t>
            </a:r>
          </a:p>
          <a:p>
            <a:r>
              <a:rPr lang="en-GB" dirty="0" smtClean="0"/>
              <a:t>Representing Binary in compact form</a:t>
            </a:r>
          </a:p>
          <a:p>
            <a:pPr lvl="1">
              <a:buClr>
                <a:schemeClr val="tx1"/>
              </a:buClr>
            </a:pPr>
            <a:r>
              <a:rPr lang="en-US" sz="3200" dirty="0" smtClean="0">
                <a:effectLst/>
                <a:latin typeface="Arial" panose="020B0604020202020204" pitchFamily="34" charset="0"/>
              </a:rPr>
              <a:t>1101100000110</a:t>
            </a:r>
            <a:r>
              <a:rPr lang="en-US" sz="3200" baseline="-25000" dirty="0" smtClean="0">
                <a:effectLst/>
                <a:latin typeface="Arial" panose="020B0604020202020204" pitchFamily="34" charset="0"/>
              </a:rPr>
              <a:t>2</a:t>
            </a:r>
            <a:r>
              <a:rPr lang="en-GB" sz="3200" dirty="0" smtClean="0">
                <a:effectLst/>
                <a:latin typeface="Arial" panose="020B0604020202020204" pitchFamily="34" charset="0"/>
              </a:rPr>
              <a:t> = 1B06 H</a:t>
            </a:r>
          </a:p>
          <a:p>
            <a:r>
              <a:rPr lang="en-GB" dirty="0" smtClean="0"/>
              <a:t>Binary to Hexadecimal Conversion</a:t>
            </a:r>
          </a:p>
          <a:p>
            <a:pPr lvl="1">
              <a:buClr>
                <a:schemeClr val="tx1"/>
              </a:buClr>
            </a:pPr>
            <a:r>
              <a:rPr lang="en-US" sz="3200" dirty="0" smtClean="0">
                <a:effectLst/>
                <a:latin typeface="Arial" panose="020B0604020202020204" pitchFamily="34" charset="0"/>
              </a:rPr>
              <a:t>11010110101110010110</a:t>
            </a:r>
          </a:p>
          <a:p>
            <a:pPr lvl="1">
              <a:buClr>
                <a:schemeClr val="tx1"/>
              </a:buClr>
            </a:pPr>
            <a:r>
              <a:rPr lang="en-US" sz="3200" dirty="0" smtClean="0">
                <a:effectLst/>
                <a:latin typeface="Arial" panose="020B0604020202020204" pitchFamily="34" charset="0"/>
              </a:rPr>
              <a:t>1101 0110 1011 1001 0110</a:t>
            </a:r>
          </a:p>
          <a:p>
            <a:pPr lvl="1">
              <a:buClr>
                <a:schemeClr val="tx1"/>
              </a:buClr>
            </a:pPr>
            <a:r>
              <a:rPr lang="en-US" sz="3200" dirty="0" smtClean="0">
                <a:effectLst/>
                <a:latin typeface="Arial" panose="020B0604020202020204" pitchFamily="34" charset="0"/>
              </a:rPr>
              <a:t>D       6       B	  9	  6</a:t>
            </a:r>
          </a:p>
          <a:p>
            <a:pPr>
              <a:buClr>
                <a:schemeClr val="tx1"/>
              </a:buClr>
            </a:pPr>
            <a:r>
              <a:rPr lang="en-US" sz="3600" dirty="0" smtClean="0"/>
              <a:t>Hexadecimal to Binary Conversion</a:t>
            </a:r>
          </a:p>
          <a:p>
            <a:pPr lvl="1">
              <a:buClr>
                <a:schemeClr val="tx1"/>
              </a:buClr>
            </a:pPr>
            <a:r>
              <a:rPr lang="en-US" sz="3200" dirty="0" smtClean="0">
                <a:effectLst/>
                <a:latin typeface="Arial" panose="020B0604020202020204" pitchFamily="34" charset="0"/>
              </a:rPr>
              <a:t>FD13</a:t>
            </a:r>
          </a:p>
          <a:p>
            <a:pPr lvl="1">
              <a:buClr>
                <a:schemeClr val="tx1"/>
              </a:buClr>
            </a:pPr>
            <a:r>
              <a:rPr lang="en-US" sz="3200" dirty="0" smtClean="0">
                <a:effectLst/>
                <a:latin typeface="Arial" panose="020B0604020202020204" pitchFamily="34" charset="0"/>
              </a:rPr>
              <a:t>1111 1101 0001 0011	 </a:t>
            </a:r>
            <a:endParaRPr lang="en-US" dirty="0"/>
          </a:p>
        </p:txBody>
      </p:sp>
    </p:spTree>
    <p:extLst>
      <p:ext uri="{BB962C8B-B14F-4D97-AF65-F5344CB8AC3E}">
        <p14:creationId xmlns:p14="http://schemas.microsoft.com/office/powerpoint/2010/main" val="2700987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176462" y="1160463"/>
            <a:ext cx="7839075" cy="4429125"/>
          </a:xfrm>
          <a:prstGeom prst="rect">
            <a:avLst/>
          </a:prstGeom>
        </p:spPr>
      </p:pic>
    </p:spTree>
    <p:extLst>
      <p:ext uri="{BB962C8B-B14F-4D97-AF65-F5344CB8AC3E}">
        <p14:creationId xmlns:p14="http://schemas.microsoft.com/office/powerpoint/2010/main" val="1447822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Applications</a:t>
            </a:r>
            <a:br>
              <a:rPr lang="en-US" b="1" dirty="0" smtClean="0"/>
            </a:br>
            <a:endParaRPr lang="en-US" dirty="0"/>
          </a:p>
        </p:txBody>
      </p:sp>
      <p:sp>
        <p:nvSpPr>
          <p:cNvPr id="3" name="Content Placeholder 2"/>
          <p:cNvSpPr>
            <a:spLocks noGrp="1"/>
          </p:cNvSpPr>
          <p:nvPr>
            <p:ph idx="1"/>
          </p:nvPr>
        </p:nvSpPr>
        <p:spPr/>
        <p:txBody>
          <a:bodyPr/>
          <a:lstStyle/>
          <a:p>
            <a:r>
              <a:rPr lang="en-US" dirty="0" smtClean="0"/>
              <a:t>Digital logic design forms the foundation of electrical engineering and computer engineering. Digital logic designers build complex electronic components that use both electrical and computational characteristics such as power, current, logical function, protocol, and user input. Digital logic design is used to develop hardware, such as circuit boards and microchip processors. This hardware processes user input, system protocol, and other data in navigational systems, cell phones, or other high-tech systems.</a:t>
            </a:r>
          </a:p>
          <a:p>
            <a:endParaRPr lang="en-US" dirty="0" smtClean="0"/>
          </a:p>
          <a:p>
            <a:endParaRPr lang="en-US" dirty="0"/>
          </a:p>
        </p:txBody>
      </p:sp>
    </p:spTree>
    <p:extLst>
      <p:ext uri="{BB962C8B-B14F-4D97-AF65-F5344CB8AC3E}">
        <p14:creationId xmlns:p14="http://schemas.microsoft.com/office/powerpoint/2010/main" val="3839992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Is digital logic design important in computer science engineering?</a:t>
            </a:r>
            <a:br>
              <a:rPr lang="en-US" sz="3600" b="1" dirty="0" smtClean="0"/>
            </a:br>
            <a:endParaRPr lang="en-US" sz="3600" dirty="0"/>
          </a:p>
        </p:txBody>
      </p:sp>
      <p:sp>
        <p:nvSpPr>
          <p:cNvPr id="3" name="Content Placeholder 2"/>
          <p:cNvSpPr>
            <a:spLocks noGrp="1"/>
          </p:cNvSpPr>
          <p:nvPr>
            <p:ph idx="1"/>
          </p:nvPr>
        </p:nvSpPr>
        <p:spPr/>
        <p:txBody>
          <a:bodyPr/>
          <a:lstStyle/>
          <a:p>
            <a:r>
              <a:rPr lang="en-US" dirty="0" smtClean="0"/>
              <a:t>Yes it is an important subject in computer science. Example: If you want to learn computer organization and architecture you got to have a decent command over Digital Logic.</a:t>
            </a:r>
          </a:p>
          <a:p>
            <a:r>
              <a:rPr lang="en-US" dirty="0" smtClean="0"/>
              <a:t>Digital Logic is a subject where we learn about the designing of combinational and sequential logic circuits (Hardware components of a computer),Boolean Algebra, Basic gates etc. which </a:t>
            </a:r>
            <a:r>
              <a:rPr lang="en-US" dirty="0" err="1" smtClean="0"/>
              <a:t>inturn</a:t>
            </a:r>
            <a:r>
              <a:rPr lang="en-US" dirty="0" smtClean="0"/>
              <a:t> is helpful in designing of a computer.</a:t>
            </a:r>
          </a:p>
          <a:p>
            <a:endParaRPr lang="en-US" dirty="0"/>
          </a:p>
        </p:txBody>
      </p:sp>
    </p:spTree>
    <p:extLst>
      <p:ext uri="{BB962C8B-B14F-4D97-AF65-F5344CB8AC3E}">
        <p14:creationId xmlns:p14="http://schemas.microsoft.com/office/powerpoint/2010/main" val="24108934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And Analog Signals</a:t>
            </a:r>
            <a:endParaRPr lang="en-US" dirty="0"/>
          </a:p>
        </p:txBody>
      </p:sp>
      <p:sp>
        <p:nvSpPr>
          <p:cNvPr id="3" name="Content Placeholder 2"/>
          <p:cNvSpPr>
            <a:spLocks noGrp="1"/>
          </p:cNvSpPr>
          <p:nvPr>
            <p:ph idx="1"/>
          </p:nvPr>
        </p:nvSpPr>
        <p:spPr/>
        <p:txBody>
          <a:bodyPr/>
          <a:lstStyle/>
          <a:p>
            <a:r>
              <a:rPr lang="en-US" b="1" dirty="0" smtClean="0"/>
              <a:t>Analog</a:t>
            </a:r>
            <a:r>
              <a:rPr lang="en-US" dirty="0" smtClean="0"/>
              <a:t> and </a:t>
            </a:r>
            <a:r>
              <a:rPr lang="en-US" b="1" dirty="0" smtClean="0"/>
              <a:t>digital</a:t>
            </a:r>
            <a:r>
              <a:rPr lang="en-US" dirty="0" smtClean="0"/>
              <a:t> signals are used to transmit information, usually through electric signals. In both these technologies, the information, such as any audio or video, is transformed into electric signals. The </a:t>
            </a:r>
            <a:r>
              <a:rPr lang="en-US" b="1" dirty="0" smtClean="0"/>
              <a:t>difference between analog and digital</a:t>
            </a:r>
            <a:r>
              <a:rPr lang="en-US" dirty="0" smtClean="0"/>
              <a:t> technologies is that in analog technology, information is translated into electric pulses of varying amplitude. In digital technology, translation of information is into binary format (zero or one) where each bit is representative of two distinct amplitudes.</a:t>
            </a:r>
          </a:p>
          <a:p>
            <a:endParaRPr lang="en-US" dirty="0"/>
          </a:p>
        </p:txBody>
      </p:sp>
    </p:spTree>
    <p:extLst>
      <p:ext uri="{BB962C8B-B14F-4D97-AF65-F5344CB8AC3E}">
        <p14:creationId xmlns:p14="http://schemas.microsoft.com/office/powerpoint/2010/main" val="57460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Digital Signal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sz="2600" b="1" dirty="0" smtClean="0"/>
              <a:t>1. Bit interval</a:t>
            </a:r>
            <a:endParaRPr lang="en-US" sz="2600" dirty="0" smtClean="0"/>
          </a:p>
          <a:p>
            <a:pPr marL="0" indent="0">
              <a:buNone/>
            </a:pPr>
            <a:r>
              <a:rPr lang="en-US" sz="2600" dirty="0" smtClean="0"/>
              <a:t>It is the time required to send one single bit</a:t>
            </a:r>
          </a:p>
          <a:p>
            <a:pPr marL="0" indent="0">
              <a:buNone/>
            </a:pPr>
            <a:r>
              <a:rPr lang="en-US" sz="2600" b="1" dirty="0" smtClean="0"/>
              <a:t>2. Bit rate</a:t>
            </a:r>
            <a:endParaRPr lang="en-US" sz="2600" dirty="0" smtClean="0"/>
          </a:p>
          <a:p>
            <a:pPr marL="0" indent="0">
              <a:buNone/>
            </a:pPr>
            <a:r>
              <a:rPr lang="en-US" sz="2600" dirty="0" smtClean="0"/>
              <a:t>(</a:t>
            </a:r>
            <a:r>
              <a:rPr lang="en-US" sz="2600" dirty="0" err="1" smtClean="0"/>
              <a:t>i</a:t>
            </a:r>
            <a:r>
              <a:rPr lang="en-US" sz="2600" dirty="0" smtClean="0"/>
              <a:t>) It refers to the number of bit intervals in one second.</a:t>
            </a:r>
          </a:p>
          <a:p>
            <a:pPr marL="0" indent="0">
              <a:buNone/>
            </a:pPr>
            <a:r>
              <a:rPr lang="en-US" sz="2600" dirty="0" smtClean="0"/>
              <a:t>(ii) Therefore bit rate is the number of bits sent in one second as shown in fig.</a:t>
            </a:r>
          </a:p>
          <a:p>
            <a:pPr marL="0" indent="0">
              <a:buNone/>
            </a:pPr>
            <a:r>
              <a:rPr lang="en-US" sz="2600" dirty="0" smtClean="0"/>
              <a:t>(iii)Bit rate is expressed in bits per second (bps).</a:t>
            </a:r>
          </a:p>
          <a:p>
            <a:pPr marL="0" indent="0">
              <a:buNone/>
            </a:pPr>
            <a:r>
              <a:rPr lang="en-US" sz="2600" dirty="0" smtClean="0"/>
              <a:t>(iv)Other units used to express bit rate are Kbps, Mbps and </a:t>
            </a:r>
            <a:r>
              <a:rPr lang="en-US" sz="2600" dirty="0" err="1" smtClean="0"/>
              <a:t>Gbps</a:t>
            </a:r>
            <a:r>
              <a:rPr lang="en-US" sz="2600" dirty="0" smtClean="0"/>
              <a:t>.</a:t>
            </a:r>
          </a:p>
          <a:p>
            <a:pPr marL="0" indent="0">
              <a:buNone/>
            </a:pPr>
            <a:r>
              <a:rPr lang="en-US" sz="2600" dirty="0" smtClean="0"/>
              <a:t>             1 kilobit per second (Kbps) = 1,000 bits per second</a:t>
            </a:r>
          </a:p>
          <a:p>
            <a:pPr marL="0" indent="0">
              <a:buNone/>
            </a:pPr>
            <a:r>
              <a:rPr lang="en-US" sz="2600" dirty="0" smtClean="0"/>
              <a:t>             1 Megabit per second (Mbps) = 1,000,000 bits per second</a:t>
            </a:r>
          </a:p>
          <a:p>
            <a:pPr marL="0" indent="0">
              <a:buNone/>
            </a:pPr>
            <a:r>
              <a:rPr lang="en-US" sz="2600" dirty="0" smtClean="0"/>
              <a:t>             1 Gigabit per second (</a:t>
            </a:r>
            <a:r>
              <a:rPr lang="en-US" sz="2600" dirty="0" err="1" smtClean="0"/>
              <a:t>Gbps</a:t>
            </a:r>
            <a:r>
              <a:rPr lang="en-US" sz="2600" dirty="0" smtClean="0"/>
              <a:t>) = 1,000,000,000 bits per second</a:t>
            </a:r>
          </a:p>
          <a:p>
            <a:endParaRPr lang="en-US" dirty="0"/>
          </a:p>
        </p:txBody>
      </p:sp>
    </p:spTree>
    <p:extLst>
      <p:ext uri="{BB962C8B-B14F-4D97-AF65-F5344CB8AC3E}">
        <p14:creationId xmlns:p14="http://schemas.microsoft.com/office/powerpoint/2010/main" val="971290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Period, Frequency, Duty Cycle</a:t>
            </a:r>
            <a:endParaRPr lang="en-US" dirty="0"/>
          </a:p>
        </p:txBody>
      </p:sp>
      <p:sp>
        <p:nvSpPr>
          <p:cNvPr id="3" name="Content Placeholder 2"/>
          <p:cNvSpPr>
            <a:spLocks noGrp="1"/>
          </p:cNvSpPr>
          <p:nvPr>
            <p:ph idx="1"/>
          </p:nvPr>
        </p:nvSpPr>
        <p:spPr/>
        <p:txBody>
          <a:bodyPr/>
          <a:lstStyle/>
          <a:p>
            <a:r>
              <a:rPr lang="en-US" dirty="0" smtClean="0"/>
              <a:t>Period (T)</a:t>
            </a:r>
          </a:p>
          <a:p>
            <a:pPr marL="0" indent="0">
              <a:buNone/>
            </a:pPr>
            <a:r>
              <a:rPr lang="en-US" dirty="0" smtClean="0"/>
              <a:t>Time between waves or oscillation</a:t>
            </a:r>
          </a:p>
          <a:p>
            <a:pPr marL="0" indent="0">
              <a:buNone/>
            </a:pPr>
            <a:r>
              <a:rPr lang="en-US" dirty="0" smtClean="0"/>
              <a:t>Measure  in seconds/ </a:t>
            </a:r>
            <a:r>
              <a:rPr lang="en-US" dirty="0" err="1" smtClean="0"/>
              <a:t>milisecond</a:t>
            </a:r>
            <a:endParaRPr lang="en-US" dirty="0" smtClean="0"/>
          </a:p>
          <a:p>
            <a:pPr marL="0" indent="0">
              <a:buNone/>
            </a:pPr>
            <a:r>
              <a:rPr lang="en-US" dirty="0" smtClean="0"/>
              <a:t>Frequency</a:t>
            </a:r>
          </a:p>
          <a:p>
            <a:pPr marL="0" indent="0">
              <a:buNone/>
            </a:pPr>
            <a:r>
              <a:rPr lang="en-US" dirty="0" smtClean="0"/>
              <a:t>How many oscillation or waves per unit time</a:t>
            </a:r>
          </a:p>
          <a:p>
            <a:pPr marL="0" indent="0">
              <a:buNone/>
            </a:pPr>
            <a:r>
              <a:rPr lang="en-US" dirty="0" smtClean="0"/>
              <a:t> f= 1/T</a:t>
            </a:r>
          </a:p>
          <a:p>
            <a:pPr marL="0" indent="0">
              <a:buNone/>
            </a:pPr>
            <a:r>
              <a:rPr lang="en-US" dirty="0" smtClean="0"/>
              <a:t>Measure in Hz</a:t>
            </a:r>
          </a:p>
          <a:p>
            <a:endParaRPr lang="en-US" dirty="0"/>
          </a:p>
        </p:txBody>
      </p:sp>
    </p:spTree>
    <p:extLst>
      <p:ext uri="{BB962C8B-B14F-4D97-AF65-F5344CB8AC3E}">
        <p14:creationId xmlns:p14="http://schemas.microsoft.com/office/powerpoint/2010/main" val="32647738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95759"/>
            <a:ext cx="10515600" cy="5681204"/>
          </a:xfrm>
        </p:spPr>
        <p:txBody>
          <a:bodyPr>
            <a:normAutofit/>
          </a:bodyPr>
          <a:lstStyle/>
          <a:p>
            <a:r>
              <a:rPr lang="en-US" dirty="0" smtClean="0"/>
              <a:t>Duty cycle</a:t>
            </a:r>
          </a:p>
          <a:p>
            <a:pPr marL="0" indent="0">
              <a:buNone/>
            </a:pPr>
            <a:r>
              <a:rPr lang="en-US" dirty="0" smtClean="0"/>
              <a:t>We need to determine the plus width (Tw) for period digital waves form</a:t>
            </a:r>
          </a:p>
          <a:p>
            <a:pPr marL="0" indent="0">
              <a:buNone/>
            </a:pPr>
            <a:r>
              <a:rPr lang="en-US" dirty="0" smtClean="0"/>
              <a:t>Duty cycle= Tw/T x100%</a:t>
            </a:r>
          </a:p>
          <a:p>
            <a:pPr marL="0" indent="0">
              <a:buNone/>
            </a:pPr>
            <a:endParaRPr lang="en-US" dirty="0" smtClean="0"/>
          </a:p>
          <a:p>
            <a:r>
              <a:rPr kumimoji="0" lang="en-US"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Where</a:t>
            </a:r>
            <a:r>
              <a:rPr kumimoji="0" lang="en-US" b="0" i="0" u="none" strike="noStrike" cap="none" normalizeH="0" dirty="0" smtClean="0">
                <a:ln>
                  <a:noFill/>
                </a:ln>
                <a:solidFill>
                  <a:srgbClr val="222222"/>
                </a:solidFill>
                <a:effectLst/>
                <a:latin typeface="Arial" panose="020B0604020202020204" pitchFamily="34" charset="0"/>
                <a:cs typeface="Arial" panose="020B0604020202020204" pitchFamily="34" charset="0"/>
              </a:rPr>
              <a:t> </a:t>
            </a:r>
            <a:r>
              <a:rPr kumimoji="0" lang="en-US"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is the duty </a:t>
            </a:r>
            <a:r>
              <a:rPr kumimoji="0" lang="en-US" b="0" i="0" u="none" strike="noStrike" cap="none" normalizeH="0" baseline="0" dirty="0" err="1" smtClean="0">
                <a:ln>
                  <a:noFill/>
                </a:ln>
                <a:solidFill>
                  <a:srgbClr val="222222"/>
                </a:solidFill>
                <a:effectLst/>
                <a:latin typeface="Arial" panose="020B0604020202020204" pitchFamily="34" charset="0"/>
                <a:cs typeface="Arial" panose="020B0604020202020204" pitchFamily="34" charset="0"/>
              </a:rPr>
              <a:t>cycle,is</a:t>
            </a:r>
            <a:r>
              <a:rPr kumimoji="0" lang="en-US"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 the pulse width (pulse active time), and is the total period of the signal. Thus, a 60% duty cycle means the signal is on 60% of the time but off 40% of the time</a:t>
            </a:r>
          </a:p>
          <a:p>
            <a:r>
              <a:rPr kumimoji="0" lang="en-US" b="0" i="0" u="none" strike="noStrike" cap="none" normalizeH="0" baseline="0" dirty="0" smtClean="0">
                <a:ln>
                  <a:noFill/>
                </a:ln>
                <a:solidFill>
                  <a:srgbClr val="222222"/>
                </a:solidFill>
                <a:effectLst/>
                <a:latin typeface="Arial" panose="020B0604020202020204" pitchFamily="34" charset="0"/>
                <a:cs typeface="Arial" panose="020B0604020202020204" pitchFamily="34" charset="0"/>
              </a:rPr>
              <a:t>The "on time" for a 60% duty cycle could be a fraction of a second, a day, or even a week, depending on the length of the period</a:t>
            </a:r>
            <a:endParaRPr lang="en-US" dirty="0"/>
          </a:p>
        </p:txBody>
      </p:sp>
      <p:sp>
        <p:nvSpPr>
          <p:cNvPr id="5" name="AutoShape 2" descr="D"/>
          <p:cNvSpPr>
            <a:spLocks noChangeAspect="1" noChangeArrowheads="1"/>
          </p:cNvSpPr>
          <p:nvPr/>
        </p:nvSpPr>
        <p:spPr bwMode="auto">
          <a:xfrm>
            <a:off x="50641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3" descr="{\displaystyle PW}"/>
          <p:cNvSpPr>
            <a:spLocks noChangeAspect="1" noChangeArrowheads="1"/>
          </p:cNvSpPr>
          <p:nvPr/>
        </p:nvSpPr>
        <p:spPr bwMode="auto">
          <a:xfrm>
            <a:off x="1611313"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T"/>
          <p:cNvSpPr>
            <a:spLocks noChangeAspect="1" noChangeArrowheads="1"/>
          </p:cNvSpPr>
          <p:nvPr/>
        </p:nvSpPr>
        <p:spPr bwMode="auto">
          <a:xfrm>
            <a:off x="4092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256917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46257" y="419100"/>
            <a:ext cx="5299485" cy="5757863"/>
          </a:xfrm>
        </p:spPr>
      </p:pic>
    </p:spTree>
    <p:extLst>
      <p:ext uri="{BB962C8B-B14F-4D97-AF65-F5344CB8AC3E}">
        <p14:creationId xmlns:p14="http://schemas.microsoft.com/office/powerpoint/2010/main" val="2325934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TotalTime>
  <Words>717</Words>
  <Application>Microsoft Office PowerPoint</Application>
  <PresentationFormat>Widescreen</PresentationFormat>
  <Paragraphs>102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Office Theme</vt:lpstr>
      <vt:lpstr>Digital Logic &amp; Design Lec #1&amp;2</vt:lpstr>
      <vt:lpstr>What is DLD?</vt:lpstr>
      <vt:lpstr>Applications </vt:lpstr>
      <vt:lpstr>Is digital logic design important in computer science engineering? </vt:lpstr>
      <vt:lpstr>Digital And Analog Signals</vt:lpstr>
      <vt:lpstr>Characteristics of Digital Signal</vt:lpstr>
      <vt:lpstr>Period, Frequency, Duty Cycle</vt:lpstr>
      <vt:lpstr>PowerPoint Presentation</vt:lpstr>
      <vt:lpstr>PowerPoint Presentation</vt:lpstr>
      <vt:lpstr>PowerPoint Presentation</vt:lpstr>
      <vt:lpstr>Number Systems</vt:lpstr>
      <vt:lpstr>PowerPoint Presentation</vt:lpstr>
      <vt:lpstr>PowerPoint Presentation</vt:lpstr>
      <vt:lpstr>Decimal to Binary Conversion using Sum-of-Weights</vt:lpstr>
      <vt:lpstr>Binary-Decimal fraction conversion</vt:lpstr>
      <vt:lpstr>PowerPoint Presentation</vt:lpstr>
      <vt:lpstr>Octal Number System</vt:lpstr>
      <vt:lpstr>PowerPoint Presentation</vt:lpstr>
      <vt:lpstr>Binary-Octal Conversion </vt:lpstr>
      <vt:lpstr>Hexadecimal Number System</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Logic &amp; Design Lec #1&amp;2</dc:title>
  <dc:creator>Microsoft</dc:creator>
  <cp:lastModifiedBy>Microsoft</cp:lastModifiedBy>
  <cp:revision>10</cp:revision>
  <dcterms:created xsi:type="dcterms:W3CDTF">2020-04-10T10:29:03Z</dcterms:created>
  <dcterms:modified xsi:type="dcterms:W3CDTF">2020-04-10T12:20:24Z</dcterms:modified>
</cp:coreProperties>
</file>